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2" r:id="rId4"/>
    <p:sldId id="298" r:id="rId5"/>
    <p:sldId id="283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272" r:id="rId16"/>
  </p:sldIdLst>
  <p:sldSz cx="9144000" cy="51450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340119-5CEF-43B5-93E9-F2CD0BCA0DCD}">
  <a:tblStyle styleId="{F0340119-5CEF-43B5-93E9-F2CD0BCA0DC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8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144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429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27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253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4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94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1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49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049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30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896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56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939744" y="-941453"/>
            <a:ext cx="3264511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349400" y="1468202"/>
            <a:ext cx="43602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48900" y="-446323"/>
            <a:ext cx="4360224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1879386"/>
            <a:ext cx="3868340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261261"/>
            <a:ext cx="3887391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1879386"/>
            <a:ext cx="3887391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large-screens/multi-window-support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93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998182" y="2966717"/>
            <a:ext cx="23705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Em seguida para utilizarmos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bind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ente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código(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Kotlin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), criamos o seguinte Layout baseado em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para ter um Layout com os item centralizados utilizamos um segundo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contraintLayout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centralizando dentro do primeiro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DB1595-A0EA-C001-0828-99AB92A2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791" y="1455462"/>
            <a:ext cx="4004418" cy="3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Então adicionamos mais componentes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contraint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interno, esses ficarão centralizados em relação a tela pois estão dentro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contraintLayout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que está centralizado referente ao App, obtendo o seguinte resultado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EBA6FF-0E73-256F-A994-74A7D7BBB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7" y="1164313"/>
            <a:ext cx="3127511" cy="38783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ECE3AC-DF06-956F-4236-709C63299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1257562"/>
            <a:ext cx="1903546" cy="33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com nosso Layout Criado, importante que todos tenham o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:id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definido, na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MainActivity.kt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vamos usar a função ‘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findViewById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para encontrar as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que definimos no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activity_main.xml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549BEC-574A-75CE-60FA-82277BC25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770696"/>
            <a:ext cx="6908800" cy="10668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23EA1B-126E-3E65-1509-4C9BB73C8F21}"/>
              </a:ext>
            </a:extLst>
          </p:cNvPr>
          <p:cNvSpPr/>
          <p:nvPr/>
        </p:nvSpPr>
        <p:spPr>
          <a:xfrm>
            <a:off x="4177193" y="2441196"/>
            <a:ext cx="856201" cy="226503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DC9E976-1FDB-B6ED-1F8C-720C8A7C857D}"/>
              </a:ext>
            </a:extLst>
          </p:cNvPr>
          <p:cNvCxnSpPr>
            <a:stCxn id="5" idx="2"/>
          </p:cNvCxnSpPr>
          <p:nvPr/>
        </p:nvCxnSpPr>
        <p:spPr>
          <a:xfrm flipH="1">
            <a:off x="3414319" y="2667699"/>
            <a:ext cx="1190975" cy="5956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071CF5-0AA9-18AE-5254-DAE26A7E2BEE}"/>
              </a:ext>
            </a:extLst>
          </p:cNvPr>
          <p:cNvSpPr txBox="1"/>
          <p:nvPr/>
        </p:nvSpPr>
        <p:spPr>
          <a:xfrm>
            <a:off x="2590828" y="3279895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Tipo de dados </a:t>
            </a:r>
          </a:p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Definido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xml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A72AA6-BE3C-56B6-4173-E6E81E7F33F1}"/>
              </a:ext>
            </a:extLst>
          </p:cNvPr>
          <p:cNvSpPr txBox="1"/>
          <p:nvPr/>
        </p:nvSpPr>
        <p:spPr>
          <a:xfrm>
            <a:off x="6266052" y="3323191"/>
            <a:ext cx="17716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Com o prefixo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R.id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</a:t>
            </a:r>
          </a:p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adicionamos o Id</a:t>
            </a:r>
          </a:p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Definido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xml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E6465D-A196-B49B-25A1-8DFFB94B3045}"/>
              </a:ext>
            </a:extLst>
          </p:cNvPr>
          <p:cNvSpPr/>
          <p:nvPr/>
        </p:nvSpPr>
        <p:spPr>
          <a:xfrm>
            <a:off x="5142452" y="2457231"/>
            <a:ext cx="1370668" cy="226503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A293D5-42B5-C295-2414-27E55EE90155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5827786" y="2683734"/>
            <a:ext cx="1324086" cy="63945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E01DA9-0863-710B-7995-49ED8B45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630" y="1758323"/>
            <a:ext cx="5486400" cy="1028700"/>
          </a:xfrm>
          <a:prstGeom prst="rect">
            <a:avLst/>
          </a:prstGeom>
        </p:spPr>
      </p:pic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após fazer o link com os itens da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com o código podemos atribuir eventos e manipular os itens, como atribuir uma evento de click no botão e utilizar os dados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editText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para exibir uma mensagem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A23EA1B-126E-3E65-1509-4C9BB73C8F21}"/>
              </a:ext>
            </a:extLst>
          </p:cNvPr>
          <p:cNvSpPr/>
          <p:nvPr/>
        </p:nvSpPr>
        <p:spPr>
          <a:xfrm>
            <a:off x="1795244" y="1904843"/>
            <a:ext cx="2776756" cy="2846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DC9E976-1FDB-B6ED-1F8C-720C8A7C857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2616498" y="2189527"/>
            <a:ext cx="567124" cy="106513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071CF5-0AA9-18AE-5254-DAE26A7E2BEE}"/>
              </a:ext>
            </a:extLst>
          </p:cNvPr>
          <p:cNvSpPr txBox="1"/>
          <p:nvPr/>
        </p:nvSpPr>
        <p:spPr>
          <a:xfrm>
            <a:off x="1282639" y="3254659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Adiciona o click no botão </a:t>
            </a:r>
          </a:p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que criamos a partir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A72AA6-BE3C-56B6-4173-E6E81E7F33F1}"/>
              </a:ext>
            </a:extLst>
          </p:cNvPr>
          <p:cNvSpPr txBox="1"/>
          <p:nvPr/>
        </p:nvSpPr>
        <p:spPr>
          <a:xfrm>
            <a:off x="4343411" y="3218262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Obtemos o valor preenchido no </a:t>
            </a:r>
          </a:p>
          <a:p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editText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concatenamos uma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E6465D-A196-B49B-25A1-8DFFB94B3045}"/>
              </a:ext>
            </a:extLst>
          </p:cNvPr>
          <p:cNvSpPr/>
          <p:nvPr/>
        </p:nvSpPr>
        <p:spPr>
          <a:xfrm>
            <a:off x="4492741" y="2222796"/>
            <a:ext cx="1731890" cy="18003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A293D5-42B5-C295-2414-27E55EE90155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5358686" y="2402828"/>
            <a:ext cx="547814" cy="81543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3D500A-1AD3-DE9B-979A-E0B7111F66FE}"/>
              </a:ext>
            </a:extLst>
          </p:cNvPr>
          <p:cNvSpPr/>
          <p:nvPr/>
        </p:nvSpPr>
        <p:spPr>
          <a:xfrm>
            <a:off x="2163005" y="2218226"/>
            <a:ext cx="1435872" cy="22099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5D0CA0EC-8A9E-CFC6-1CD7-97B28D9A36D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880941" y="2439223"/>
            <a:ext cx="1742087" cy="15929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E07181-6835-10BA-8E92-60BB42B12916}"/>
              </a:ext>
            </a:extLst>
          </p:cNvPr>
          <p:cNvSpPr txBox="1"/>
          <p:nvPr/>
        </p:nvSpPr>
        <p:spPr>
          <a:xfrm>
            <a:off x="3959396" y="4070094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Adicionamos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</a:p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Resultado </a:t>
            </a:r>
          </a:p>
        </p:txBody>
      </p:sp>
    </p:spTree>
    <p:extLst>
      <p:ext uri="{BB962C8B-B14F-4D97-AF65-F5344CB8AC3E}">
        <p14:creationId xmlns:p14="http://schemas.microsoft.com/office/powerpoint/2010/main" val="143016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além disso podemos utilizar propriedades especificas de cada item, por exemplo uma validação nativa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editText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da seguinte forma, com o seguinte resultado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EC50AE-100D-9408-5A26-DCE4DDB30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3" y="1717774"/>
            <a:ext cx="3489209" cy="12185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4403AD-68DF-F215-CE25-777106D6C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94" y="2809533"/>
            <a:ext cx="412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5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516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914145" y="995370"/>
            <a:ext cx="5314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Ciclo</a:t>
            </a:r>
            <a:r>
              <a:rPr lang="en-US" sz="3200" dirty="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dirty="0" err="1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3200" dirty="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 Android</a:t>
            </a:r>
            <a:endParaRPr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5BF970D-E818-8565-C39C-24324BA49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957" y="1852551"/>
            <a:ext cx="2776507" cy="2836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Ciclo de vida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Funções de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Callbacks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05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945174" y="231799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Ciclo de vida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Activity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00" name="Picture 4" descr="Representação em forma de diagrama do fluxo do ciclo de vida de uma activity, em que temos, no centro verticalmente alinhados, os seis principais estados do ciclo. A coluna começa com a iniciação da Activity em que são chamados os métodos onCreate(), onStart() e OnResume(). Em seguida, está a indicação de que a Activity está rodando e os estados de onPause(), que puxa uma seta à direita para o onResume(), indicando que, se o usuário voltar para a Activity, este será o caminho do ciclo. Por sua vez, o estado de onStop() puxa uma seta para a direita, referenciando o método onResume() que, por sua vez, indica o onStart(), reiniciando o ciclo. No final da coluna, temos o método onDestroy() seguido da indicação de que a Activity foi fechada.">
            <a:extLst>
              <a:ext uri="{FF2B5EF4-FFF2-40B4-BE49-F238E27FC236}">
                <a16:creationId xmlns:a16="http://schemas.microsoft.com/office/drawing/2014/main" id="{8409FFDF-83A6-7244-0DD3-F29FFEC6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42545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8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Ciclo de vida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Activity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562707" y="1242374"/>
            <a:ext cx="8159261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onCreate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É a primeira função a ser executada em uma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. Geralmente é a responsável por carregar os layouts XML e outras operações de inicialização. É executada apenas uma vez.</a:t>
            </a:r>
          </a:p>
          <a:p>
            <a:pPr algn="l"/>
            <a:endParaRPr lang="pt-BR" sz="4000" dirty="0">
              <a:solidFill>
                <a:srgbClr val="A6A6A6"/>
              </a:solidFill>
              <a:latin typeface="Roboto"/>
              <a:ea typeface="Roboto"/>
            </a:endParaRPr>
          </a:p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onStart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É chamada imediatamente após a 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onCreate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() – e também quando uma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que estava em background volta a ter foco.</a:t>
            </a:r>
          </a:p>
          <a:p>
            <a:pPr algn="l"/>
            <a:endParaRPr lang="pt-BR" sz="4000" dirty="0">
              <a:solidFill>
                <a:srgbClr val="A6A6A6"/>
              </a:solidFill>
              <a:latin typeface="Roboto"/>
              <a:ea typeface="Roboto"/>
            </a:endParaRPr>
          </a:p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onResume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Assim como a 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onStart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(), é chamada na inicialização da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e também quando uma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volta a ter foco. Qual a diferença entre as duas? A 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onStart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() só é chamada quando 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não estava mais visível e volta a ter o foco, a 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onResume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() é chamada nas “retomadas de foco”.</a:t>
            </a:r>
          </a:p>
          <a:p>
            <a:pPr algn="l"/>
            <a:endParaRPr lang="pt-BR" sz="4000" dirty="0">
              <a:solidFill>
                <a:srgbClr val="A6A6A6"/>
              </a:solidFill>
              <a:latin typeface="Roboto"/>
              <a:ea typeface="Roboto"/>
            </a:endParaRPr>
          </a:p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onPause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É a primeira função a ser invocada quando 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perde o foco (isso ocorre quando uma nova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é iniciada). [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  <a:hlinkClick r:id="rId4"/>
              </a:rPr>
              <a:t>documentação múltiplas janelas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]</a:t>
            </a:r>
          </a:p>
          <a:p>
            <a:pPr algn="l"/>
            <a:endParaRPr lang="pt-BR" sz="4000" dirty="0">
              <a:solidFill>
                <a:srgbClr val="A6A6A6"/>
              </a:solidFill>
              <a:latin typeface="Roboto"/>
              <a:ea typeface="Roboto"/>
            </a:endParaRPr>
          </a:p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onStop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Só é chamada quando 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fica completamente encoberta por outra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.</a:t>
            </a:r>
          </a:p>
          <a:p>
            <a:pPr algn="l"/>
            <a:endParaRPr lang="pt-BR" sz="4000" dirty="0">
              <a:solidFill>
                <a:srgbClr val="A6A6A6"/>
              </a:solidFill>
              <a:latin typeface="Roboto"/>
              <a:ea typeface="Roboto"/>
            </a:endParaRPr>
          </a:p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onDestroy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A última função a ser executada. Depois dela, 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é considerada “morta” – ou seja,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nao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pode mais ser relançada. Se o usuário voltar a requisitar essa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, um novo objeto será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contruído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.</a:t>
            </a:r>
          </a:p>
          <a:p>
            <a:pPr algn="l"/>
            <a:endParaRPr lang="pt-BR" sz="4000" dirty="0">
              <a:solidFill>
                <a:srgbClr val="A6A6A6"/>
              </a:solidFill>
              <a:latin typeface="Roboto"/>
              <a:ea typeface="Roboto"/>
            </a:endParaRPr>
          </a:p>
          <a:p>
            <a:pPr algn="l"/>
            <a:r>
              <a:rPr lang="pt-BR" sz="4000" b="1" dirty="0" err="1">
                <a:solidFill>
                  <a:srgbClr val="A6A6A6"/>
                </a:solidFill>
                <a:latin typeface="Roboto"/>
                <a:ea typeface="Roboto"/>
              </a:rPr>
              <a:t>onRestart</a:t>
            </a:r>
            <a:r>
              <a:rPr lang="pt-BR" sz="4000" b="1" dirty="0">
                <a:solidFill>
                  <a:srgbClr val="A6A6A6"/>
                </a:solidFill>
                <a:latin typeface="Roboto"/>
                <a:ea typeface="Roboto"/>
              </a:rPr>
              <a:t>(): 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Chamada imediatamente antes da 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onStart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(), quando uma </a:t>
            </a:r>
            <a:r>
              <a:rPr lang="pt-BR" sz="4000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sz="4000" dirty="0">
                <a:solidFill>
                  <a:srgbClr val="A6A6A6"/>
                </a:solidFill>
                <a:latin typeface="Roboto"/>
                <a:ea typeface="Roboto"/>
              </a:rPr>
              <a:t> volta a ter o foco depois de estar em background.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83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Ciclo de vida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Activity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18;p16">
            <a:extLst>
              <a:ext uri="{FF2B5EF4-FFF2-40B4-BE49-F238E27FC236}">
                <a16:creationId xmlns:a16="http://schemas.microsoft.com/office/drawing/2014/main" id="{EA57A856-0016-FDBB-680C-4FDAF8A08F83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Métodos e estados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FB2667-21A0-31CA-9DE2-599D40E76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573" y="1842706"/>
            <a:ext cx="6440854" cy="25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Eventos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Ciclo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de Vida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identificar os eventos de ciclo de vida e seu estado atual utilizamos um log ‘</a:t>
            </a:r>
            <a:r>
              <a:rPr lang="pt-BR" dirty="0" err="1"/>
              <a:t>Log.i</a:t>
            </a:r>
            <a:r>
              <a:rPr lang="pt-BR" dirty="0"/>
              <a:t>(</a:t>
            </a:r>
            <a:r>
              <a:rPr lang="pt-BR" i="1" dirty="0">
                <a:solidFill>
                  <a:srgbClr val="9876AA"/>
                </a:solidFill>
                <a:effectLst/>
              </a:rPr>
              <a:t>TAG</a:t>
            </a:r>
            <a:r>
              <a:rPr lang="pt-BR" dirty="0">
                <a:solidFill>
                  <a:srgbClr val="CC7832"/>
                </a:solidFill>
                <a:effectLst/>
              </a:rPr>
              <a:t>, </a:t>
            </a:r>
            <a:r>
              <a:rPr lang="pt-BR" dirty="0">
                <a:solidFill>
                  <a:srgbClr val="6A8759"/>
                </a:solidFill>
                <a:effectLst/>
              </a:rPr>
              <a:t>"</a:t>
            </a:r>
            <a:r>
              <a:rPr lang="pt-BR" dirty="0" err="1">
                <a:solidFill>
                  <a:srgbClr val="6A8759"/>
                </a:solidFill>
                <a:effectLst/>
              </a:rPr>
              <a:t>onCreate</a:t>
            </a:r>
            <a:r>
              <a:rPr lang="pt-BR" dirty="0">
                <a:solidFill>
                  <a:srgbClr val="6A8759"/>
                </a:solidFill>
                <a:effectLst/>
              </a:rPr>
              <a:t>: </a:t>
            </a:r>
            <a:r>
              <a:rPr lang="pt-BR" dirty="0" err="1">
                <a:solidFill>
                  <a:srgbClr val="6A8759"/>
                </a:solidFill>
                <a:effectLst/>
              </a:rPr>
              <a:t>lifecycle</a:t>
            </a:r>
            <a:r>
              <a:rPr lang="pt-BR" dirty="0">
                <a:solidFill>
                  <a:srgbClr val="6A8759"/>
                </a:solidFill>
                <a:effectLst/>
              </a:rPr>
              <a:t> </a:t>
            </a:r>
            <a:r>
              <a:rPr lang="pt-BR" dirty="0" err="1">
                <a:solidFill>
                  <a:srgbClr val="6A8759"/>
                </a:solidFill>
                <a:effectLst/>
              </a:rPr>
              <a:t>State</a:t>
            </a:r>
            <a:r>
              <a:rPr lang="pt-BR" dirty="0">
                <a:solidFill>
                  <a:srgbClr val="6A8759"/>
                </a:solidFill>
                <a:effectLst/>
              </a:rPr>
              <a:t> </a:t>
            </a:r>
            <a:r>
              <a:rPr lang="pt-BR" dirty="0" err="1">
                <a:solidFill>
                  <a:srgbClr val="6A8759"/>
                </a:solidFill>
                <a:effectLst/>
              </a:rPr>
              <a:t>is</a:t>
            </a:r>
            <a:r>
              <a:rPr lang="pt-BR" dirty="0">
                <a:solidFill>
                  <a:srgbClr val="6A8759"/>
                </a:solidFill>
                <a:effectLst/>
              </a:rPr>
              <a:t> </a:t>
            </a:r>
            <a:r>
              <a:rPr lang="pt-BR" dirty="0">
                <a:solidFill>
                  <a:srgbClr val="CC7832"/>
                </a:solidFill>
                <a:effectLst/>
              </a:rPr>
              <a:t>${</a:t>
            </a:r>
            <a:r>
              <a:rPr lang="pt-BR" dirty="0" err="1">
                <a:solidFill>
                  <a:srgbClr val="CC7832"/>
                </a:solidFill>
                <a:effectLst/>
              </a:rPr>
              <a:t>this</a:t>
            </a:r>
            <a:r>
              <a:rPr lang="pt-BR" dirty="0" err="1"/>
              <a:t>.</a:t>
            </a:r>
            <a:r>
              <a:rPr lang="pt-BR" i="1" dirty="0" err="1">
                <a:solidFill>
                  <a:srgbClr val="9876AA"/>
                </a:solidFill>
                <a:effectLst/>
              </a:rPr>
              <a:t>lifecycle</a:t>
            </a:r>
            <a:r>
              <a:rPr lang="pt-BR" dirty="0" err="1"/>
              <a:t>.</a:t>
            </a:r>
            <a:r>
              <a:rPr lang="pt-BR" i="1" dirty="0" err="1">
                <a:solidFill>
                  <a:srgbClr val="9876AA"/>
                </a:solidFill>
                <a:effectLst/>
              </a:rPr>
              <a:t>currentState</a:t>
            </a:r>
            <a:r>
              <a:rPr lang="pt-BR" dirty="0">
                <a:solidFill>
                  <a:srgbClr val="CC7832"/>
                </a:solidFill>
                <a:effectLst/>
              </a:rPr>
              <a:t>}</a:t>
            </a:r>
            <a:r>
              <a:rPr lang="pt-BR" dirty="0">
                <a:solidFill>
                  <a:srgbClr val="6A8759"/>
                </a:solidFill>
                <a:effectLst/>
              </a:rPr>
              <a:t>"</a:t>
            </a:r>
            <a:r>
              <a:rPr lang="pt-BR" dirty="0"/>
              <a:t>)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No log adicionamos uma TAG de identificação, e uma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concatenada com seu estado atual, começamos com o “</a:t>
            </a:r>
            <a:r>
              <a:rPr lang="pt-BR" dirty="0" err="1">
                <a:solidFill>
                  <a:srgbClr val="FFC66D"/>
                </a:solidFill>
                <a:effectLst/>
              </a:rPr>
              <a:t>onCreate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 que já vem preenchido por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defaul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quando criamos um projeto com uma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emptyActivity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9B44CF-9224-F0DE-0240-8CFDEFEB8A4D}"/>
              </a:ext>
            </a:extLst>
          </p:cNvPr>
          <p:cNvSpPr/>
          <p:nvPr/>
        </p:nvSpPr>
        <p:spPr>
          <a:xfrm>
            <a:off x="2918844" y="4035105"/>
            <a:ext cx="3549068" cy="4865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AC830E1-D90B-81DA-5951-DC6D024F7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1418579"/>
            <a:ext cx="5429250" cy="32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9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Eventos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Ciclo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de Vida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utilizar as demais funções do ciclo de vida, precisamos sobrescreve (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override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) as funções com os respectivos nomes dos ciclos de vida, pare esse exemplo vamos sobrescreve-las adicionando o log para cada uma: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AAFDF04-472D-100C-B794-14A8E34F6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716" y="1244996"/>
            <a:ext cx="3636050" cy="35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Eventos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Ciclo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de Vida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executando o app e interagindo com 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conseguimos observar os logs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LogCat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896DC8-1859-84E7-6BEB-73409488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41" y="1866778"/>
            <a:ext cx="7772400" cy="18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7786</TotalTime>
  <Words>681</Words>
  <Application>Microsoft Macintosh PowerPoint</Application>
  <PresentationFormat>Personalizar</PresentationFormat>
  <Paragraphs>70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Roboto</vt:lpstr>
      <vt:lpstr>Calibri</vt:lpstr>
      <vt:lpstr>Wingdings</vt:lpstr>
      <vt:lpstr>Tema do Office</vt:lpstr>
      <vt:lpstr>Apresentação do PowerPoint</vt:lpstr>
      <vt:lpstr>Apresentação do PowerPoint</vt:lpstr>
      <vt:lpstr>Ciclo de vida</vt:lpstr>
      <vt:lpstr>Ciclo de vida Activity</vt:lpstr>
      <vt:lpstr>Ciclo de vida Activity</vt:lpstr>
      <vt:lpstr>Ciclo de vida Activity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Sidnei Rodrigo</dc:creator>
  <cp:lastModifiedBy>Sidnei Rodrigo</cp:lastModifiedBy>
  <cp:revision>18</cp:revision>
  <dcterms:modified xsi:type="dcterms:W3CDTF">2023-03-18T19:44:52Z</dcterms:modified>
</cp:coreProperties>
</file>